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handoutMasterIdLst>
    <p:handoutMasterId r:id="rId20"/>
  </p:handoutMasterIdLst>
  <p:sldIdLst>
    <p:sldId id="256" r:id="rId4"/>
    <p:sldId id="287" r:id="rId5"/>
    <p:sldId id="292" r:id="rId6"/>
    <p:sldId id="293" r:id="rId7"/>
    <p:sldId id="259" r:id="rId8"/>
    <p:sldId id="271" r:id="rId9"/>
    <p:sldId id="266" r:id="rId10"/>
    <p:sldId id="272" r:id="rId11"/>
    <p:sldId id="294" r:id="rId12"/>
    <p:sldId id="289" r:id="rId13"/>
    <p:sldId id="290" r:id="rId14"/>
    <p:sldId id="296" r:id="rId15"/>
    <p:sldId id="295" r:id="rId16"/>
    <p:sldId id="291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E"/>
    <a:srgbClr val="D60093"/>
    <a:srgbClr val="424140"/>
    <a:srgbClr val="00CC00"/>
    <a:srgbClr val="B8D82B"/>
    <a:srgbClr val="EB7255"/>
    <a:srgbClr val="F8E258"/>
    <a:srgbClr val="B59CC6"/>
    <a:srgbClr val="E87159"/>
    <a:srgbClr val="49B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76" autoAdjust="0"/>
  </p:normalViewPr>
  <p:slideViewPr>
    <p:cSldViewPr snapToGrid="0" showGuides="1">
      <p:cViewPr>
        <p:scale>
          <a:sx n="66" d="100"/>
          <a:sy n="66" d="100"/>
        </p:scale>
        <p:origin x="536" y="344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י"ז/שבט/תשפ"ו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OC3ZxEWiU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otect.checkpoint.com/v2/r02/___https:/www.tel-aviv.gov.il/Lists/digitalPostList/Attachments/7038/%D7%A4%D7%92%D7%A9%D7%AA%D7%99%20%D7%AA%D7%9F%20-%20%D7%9E%D7%94%20%D7%9C%D7%A2%D7%A9%D7%95%D7%AA.pdf___.YzJlOnJhdGFnOmM6bzo2ZjY4NWZiODg1OTE2ZjEyM2E3ODA3ZTJkMDY3MjFjYjo3OmViMWE6MGYwNTBmOWQ5NGY5MDFhZjAxYjRhZTA5OGUwNzMzODY1ZGVhZDFkN2RmOWI4MTVhZmM1ZjhhYTg5YjJlOWNiYjpwOlQ6T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wNfA85Tz3V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hyperlink" Target="https://www.facebook.com/watch/?v=321922585142893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DCnSAmu_ikg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668821" y="428686"/>
            <a:ext cx="7343191" cy="713434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he-I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חיות בר ביישובים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4376"/>
            <a:ext cx="2116613" cy="1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9595C-D90A-4753-9C56-323427878184}"/>
              </a:ext>
            </a:extLst>
          </p:cNvPr>
          <p:cNvSpPr txBox="1"/>
          <p:nvPr/>
        </p:nvSpPr>
        <p:spPr>
          <a:xfrm>
            <a:off x="306135" y="6158512"/>
            <a:ext cx="934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חזירי בר חוצים את הכביש במעבר חציה (</a:t>
            </a:r>
            <a:r>
              <a:rPr lang="he-IL" dirty="0" err="1"/>
              <a:t>רפרנס</a:t>
            </a:r>
            <a:r>
              <a:rPr lang="he-IL" dirty="0"/>
              <a:t> לתצלום המפורסם של להקת הביטלס) </a:t>
            </a:r>
          </a:p>
          <a:p>
            <a:pPr algn="ctr" rtl="1"/>
            <a:r>
              <a:rPr lang="he-IL" dirty="0"/>
              <a:t>עיבוד תצלום: מעין ברעם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9D9A339-2652-8FF7-4109-7E2C3374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00" y="1142120"/>
            <a:ext cx="4949289" cy="494928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F2636B4-8BFE-7590-DD1C-3019199BA8BC}"/>
              </a:ext>
            </a:extLst>
          </p:cNvPr>
          <p:cNvSpPr txBox="1"/>
          <p:nvPr/>
        </p:nvSpPr>
        <p:spPr>
          <a:xfrm>
            <a:off x="413468" y="1142120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sz="4400" dirty="0"/>
              <a:t>פתרונות</a:t>
            </a:r>
            <a:endParaRPr lang="en-GB" sz="44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E6EA2E8-523D-5BCE-46E1-235F11FB4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238"/>
            <a:ext cx="3228230" cy="39095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9B4FFA0-AB33-54E1-5967-8C22D91BEEFA}"/>
              </a:ext>
            </a:extLst>
          </p:cNvPr>
          <p:cNvSpPr txBox="1"/>
          <p:nvPr/>
        </p:nvSpPr>
        <p:spPr>
          <a:xfrm>
            <a:off x="3768920" y="4196416"/>
            <a:ext cx="5251228" cy="1427635"/>
          </a:xfrm>
          <a:prstGeom prst="rect">
            <a:avLst/>
          </a:prstGeom>
          <a:noFill/>
          <a:ln>
            <a:solidFill>
              <a:srgbClr val="424140"/>
            </a:solidFill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20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עפ"י החוק להגנת חיית הבר, אסור בישראל לפגוע בחיות בר: לא לצוד, לא להרעיל או לפגוע בדרך אחרת. אסור גם ללכוד אותן! 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1B5FD5F-69A2-EC1F-7404-B7469E8E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39" y="5728564"/>
            <a:ext cx="3403157" cy="104773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F13402E-4193-32CB-322C-9BFB67E6A11E}"/>
              </a:ext>
            </a:extLst>
          </p:cNvPr>
          <p:cNvSpPr txBox="1"/>
          <p:nvPr/>
        </p:nvSpPr>
        <p:spPr>
          <a:xfrm>
            <a:off x="357809" y="1233949"/>
            <a:ext cx="8596975" cy="1755289"/>
          </a:xfrm>
          <a:prstGeom prst="rect">
            <a:avLst/>
          </a:prstGeom>
          <a:solidFill>
            <a:schemeClr val="bg1"/>
          </a:solidFill>
          <a:ln>
            <a:solidFill>
              <a:srgbClr val="424140"/>
            </a:solidFill>
          </a:ln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גרף המציג מודל מחשב החוזה את מידת ההשפעה הצפויה על התנים בשתי דרכי פעולה: 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הקו הכחול</a:t>
            </a:r>
            <a:r>
              <a:rPr lang="he-IL" sz="12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he-IL" sz="1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הפחתה של פרטים (ציִד). 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הקו האדום </a:t>
            </a:r>
            <a:r>
              <a:rPr lang="he-IL" sz="1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הפחתה של משאבי מזון זמינים (אשפה). 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200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המסקנה: </a:t>
            </a:r>
            <a:r>
              <a:rPr lang="he-IL" sz="1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לאורך זמן ציד לא ישפיע על גודל האוכלוסייה. הפחתת מזון זמין תהיה יותר יעילה. </a:t>
            </a:r>
            <a:r>
              <a:rPr lang="he-IL" sz="12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גודל אוכלוסיית התנים מושפע באופן ליניארי וישיר מסילוק מקורות מזון זמינים בשטח </a:t>
            </a:r>
            <a:r>
              <a:rPr lang="he-IL" sz="12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מזבלות, פגרי עופות וכד'.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AE9CEEB-9DE9-9E8B-43F1-74823652AF40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68743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3811A65-F19B-E688-4222-49BBD753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77" y="1222309"/>
            <a:ext cx="3946844" cy="5539654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3909C698-1628-771A-5E0A-4AFB8956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sz="4400" dirty="0"/>
              <a:t>פתרונות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7776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78BA1-AA58-52A7-6762-5D136D17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>
            <a:extLst>
              <a:ext uri="{FF2B5EF4-FFF2-40B4-BE49-F238E27FC236}">
                <a16:creationId xmlns:a16="http://schemas.microsoft.com/office/drawing/2014/main" id="{33A0F80B-FCB5-7A59-5454-579341A7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905" y="558917"/>
            <a:ext cx="7423848" cy="318161"/>
          </a:xfrm>
        </p:spPr>
        <p:txBody>
          <a:bodyPr/>
          <a:lstStyle/>
          <a:p>
            <a:pPr algn="ctr"/>
            <a:r>
              <a:rPr lang="he-IL" dirty="0"/>
              <a:t>פתרונות – תנים בתל-אביב</a:t>
            </a:r>
          </a:p>
        </p:txBody>
      </p:sp>
      <p:pic>
        <p:nvPicPr>
          <p:cNvPr id="5" name="תמונה 4" descr="תמונה שמכילה בחוץ, אדם, דשא, איש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705AE11-969F-ABA6-8789-4F4678F8A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0" y="1435907"/>
            <a:ext cx="5790197" cy="325966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B0DADB6-BEB5-FA2A-1904-0C254E5F5037}"/>
              </a:ext>
            </a:extLst>
          </p:cNvPr>
          <p:cNvSpPr txBox="1"/>
          <p:nvPr/>
        </p:nvSpPr>
        <p:spPr>
          <a:xfrm>
            <a:off x="3191256" y="481511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תן בפארק הירקון</a:t>
            </a:r>
          </a:p>
          <a:p>
            <a:pPr algn="ctr" rtl="1"/>
            <a:r>
              <a:rPr lang="he-IL" sz="1400" dirty="0"/>
              <a:t>צילום: </a:t>
            </a:r>
            <a:r>
              <a:rPr lang="he-IL" sz="1400" dirty="0">
                <a:latin typeface="Arial" panose="020B0604020202020204" pitchFamily="34" charset="0"/>
              </a:rPr>
              <a:t>יובל </a:t>
            </a:r>
            <a:r>
              <a:rPr lang="he-IL" sz="1400" dirty="0" err="1">
                <a:latin typeface="Arial" panose="020B0604020202020204" pitchFamily="34" charset="0"/>
              </a:rPr>
              <a:t>דקס</a:t>
            </a:r>
            <a:endParaRPr lang="he-IL" sz="1400" dirty="0">
              <a:latin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DEB564D-5E9A-7818-4484-026ABA6F1446}"/>
              </a:ext>
            </a:extLst>
          </p:cNvPr>
          <p:cNvSpPr txBox="1"/>
          <p:nvPr/>
        </p:nvSpPr>
        <p:spPr>
          <a:xfrm>
            <a:off x="2167128" y="6234422"/>
            <a:ext cx="689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hlinkClick r:id="rId3"/>
              </a:rPr>
              <a:t>סרטון של עיריית תל-אביב: הכירו את התנים של תל אביב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11A26E3-E3D9-AA1C-BE98-7CD342BBC5AD}"/>
              </a:ext>
            </a:extLst>
          </p:cNvPr>
          <p:cNvSpPr txBox="1"/>
          <p:nvPr/>
        </p:nvSpPr>
        <p:spPr>
          <a:xfrm>
            <a:off x="2624328" y="5519434"/>
            <a:ext cx="617929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עיינו בעלון ההסברה של העירייה – מה העירייה מבקשת מהתושבים?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44701967-C504-1D0E-914A-0A8DB781AFF7}"/>
              </a:ext>
            </a:extLst>
          </p:cNvPr>
          <p:cNvSpPr txBox="1">
            <a:spLocks/>
          </p:cNvSpPr>
          <p:nvPr/>
        </p:nvSpPr>
        <p:spPr>
          <a:xfrm>
            <a:off x="1594446" y="643996"/>
            <a:ext cx="7423848" cy="31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B59CC6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עכשיו תורכם!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9CC712F-D520-C5DF-713A-E8EA06686D66}"/>
              </a:ext>
            </a:extLst>
          </p:cNvPr>
          <p:cNvSpPr txBox="1"/>
          <p:nvPr/>
        </p:nvSpPr>
        <p:spPr>
          <a:xfrm>
            <a:off x="1594446" y="2194560"/>
            <a:ext cx="6684264" cy="234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he-IL" sz="3200" b="1" i="0" u="none" strike="noStrike" baseline="0" dirty="0">
                <a:latin typeface="Arial-BoldMT"/>
              </a:rPr>
              <a:t>מה אתם יכולים לעשות</a:t>
            </a:r>
          </a:p>
          <a:p>
            <a:pPr algn="ctr">
              <a:lnSpc>
                <a:spcPct val="250000"/>
              </a:lnSpc>
            </a:pPr>
            <a:r>
              <a:rPr lang="he-IL" sz="3200" b="1" i="0" u="none" strike="noStrike" baseline="0" dirty="0">
                <a:latin typeface="Arial-BoldMT"/>
              </a:rPr>
              <a:t>כדי לשמור על חיות הבר ועלינו?</a:t>
            </a:r>
            <a:endParaRPr lang="he-IL" sz="32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BDB70A5-6E15-F716-4C80-C64595A7143B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5203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699BA8B-C4AC-7455-B9E0-D7231BA2B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351296"/>
            <a:ext cx="9018294" cy="523875"/>
          </a:xfrm>
        </p:spPr>
        <p:txBody>
          <a:bodyPr>
            <a:noAutofit/>
          </a:bodyPr>
          <a:lstStyle/>
          <a:p>
            <a:r>
              <a:rPr lang="he-IL" sz="1800" dirty="0"/>
              <a:t>בהתאם להמלצות שלמדתם ומצב בישוב שלכם -</a:t>
            </a:r>
          </a:p>
          <a:p>
            <a:r>
              <a:rPr lang="he-IL" sz="1800" dirty="0"/>
              <a:t>תכננו שלט מושך ומעניין שיסביר לציבור את חשיבות הפעילות לצמצום מינים מתפרצים </a:t>
            </a:r>
          </a:p>
          <a:p>
            <a:r>
              <a:rPr lang="he-IL" sz="1800" b="1" dirty="0"/>
              <a:t>או</a:t>
            </a:r>
            <a:r>
              <a:rPr lang="he-IL" sz="1800" dirty="0"/>
              <a:t> כתבו מכתב לעירייה / למועצה שמפרט את הפעולות שעליה לעשות</a:t>
            </a:r>
          </a:p>
        </p:txBody>
      </p:sp>
      <p:pic>
        <p:nvPicPr>
          <p:cNvPr id="1026" name="Picture 2" descr="‫דיירים נכבדים! נא לסגור את הדלת שמור על הניקיון נא לזרוק שקיות האשפה לפח!‬‎">
            <a:extLst>
              <a:ext uri="{FF2B5EF4-FFF2-40B4-BE49-F238E27FC236}">
                <a16:creationId xmlns:a16="http://schemas.microsoft.com/office/drawing/2014/main" id="{EEA74893-39B2-08CD-E36C-DDB93FE2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24" y="5328480"/>
            <a:ext cx="1464184" cy="12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‫נא לזרוק את האשפה בתוך המיכלים ולא על הריצפה! נא לסגור את הדלת‬‎">
            <a:extLst>
              <a:ext uri="{FF2B5EF4-FFF2-40B4-BE49-F238E27FC236}">
                <a16:creationId xmlns:a16="http://schemas.microsoft.com/office/drawing/2014/main" id="{97199523-23C3-6C7C-A13E-6BF06ED7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31" y="2534072"/>
            <a:ext cx="2396061" cy="19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‫שלט אין להניח פסולת מחוץ לחדר אשפה | עדן חותמות‬‎">
            <a:extLst>
              <a:ext uri="{FF2B5EF4-FFF2-40B4-BE49-F238E27FC236}">
                <a16:creationId xmlns:a16="http://schemas.microsoft.com/office/drawing/2014/main" id="{309E5D75-3DD8-C604-ED6B-60D2C14FF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4"/>
          <a:stretch/>
        </p:blipFill>
        <p:spPr bwMode="auto">
          <a:xfrm>
            <a:off x="251221" y="2525183"/>
            <a:ext cx="2143125" cy="18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‫שלט לחדר אשפה - נא לסגור את הדלת ולהשאירה סגורה‬‎">
            <a:extLst>
              <a:ext uri="{FF2B5EF4-FFF2-40B4-BE49-F238E27FC236}">
                <a16:creationId xmlns:a16="http://schemas.microsoft.com/office/drawing/2014/main" id="{65B7EC9E-D308-0B1D-C9FB-EE771232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65" y="2625427"/>
            <a:ext cx="2342410" cy="23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‫שלט אשפה בפח - 30X20 ס&quot;מ - grafomania שלטי הכוונה‬‎">
            <a:extLst>
              <a:ext uri="{FF2B5EF4-FFF2-40B4-BE49-F238E27FC236}">
                <a16:creationId xmlns:a16="http://schemas.microsoft.com/office/drawing/2014/main" id="{30A6C54E-1495-98B2-C0E9-3A4B5D68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11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‫שלט אסורה זריקת זבל בשטח זה - 35X25 ס&quot;מ - grafomania שלטי נקיון‬‎">
            <a:extLst>
              <a:ext uri="{FF2B5EF4-FFF2-40B4-BE49-F238E27FC236}">
                <a16:creationId xmlns:a16="http://schemas.microsoft.com/office/drawing/2014/main" id="{7AC00FE2-35EF-6571-092B-8DA3BF1F8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0" b="15614"/>
          <a:stretch/>
        </p:blipFill>
        <p:spPr bwMode="auto">
          <a:xfrm>
            <a:off x="3992690" y="4614011"/>
            <a:ext cx="2143125" cy="15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2354018-3F93-A77A-7901-7A21C475C043}"/>
              </a:ext>
            </a:extLst>
          </p:cNvPr>
          <p:cNvSpPr txBox="1"/>
          <p:nvPr/>
        </p:nvSpPr>
        <p:spPr>
          <a:xfrm>
            <a:off x="3648308" y="407167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800" b="1" i="0" u="none" strike="noStrike" baseline="0" dirty="0">
                <a:solidFill>
                  <a:srgbClr val="B69DC7"/>
                </a:solidFill>
                <a:latin typeface="Arial-BoldMT"/>
              </a:rPr>
              <a:t>בואו נשמור על הניקיון!</a:t>
            </a:r>
            <a:endParaRPr lang="he-IL" sz="38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5E8F41A-7491-10AF-2917-AD58DAD99EBF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404657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BE22-3AFF-AF5C-1A8B-3F7E44C90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732BEA9-3291-5EC0-0F22-ECC4B0D4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1" y="596598"/>
            <a:ext cx="7893698" cy="318161"/>
          </a:xfrm>
        </p:spPr>
        <p:txBody>
          <a:bodyPr/>
          <a:lstStyle/>
          <a:p>
            <a:r>
              <a:rPr lang="he-IL" dirty="0"/>
              <a:t>נשמור על חיות הבר</a:t>
            </a:r>
            <a:endParaRPr lang="he-IL" sz="3200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F094F99-7A58-CCCC-6939-94F26EFCB679}"/>
              </a:ext>
            </a:extLst>
          </p:cNvPr>
          <p:cNvSpPr txBox="1"/>
          <p:nvPr/>
        </p:nvSpPr>
        <p:spPr>
          <a:xfrm>
            <a:off x="5718377" y="6405920"/>
            <a:ext cx="3524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דוכיפת. צילום: יובל </a:t>
            </a:r>
            <a:r>
              <a:rPr lang="he-IL" dirty="0" err="1"/>
              <a:t>דקס</a:t>
            </a:r>
            <a:endParaRPr lang="he-IL" dirty="0"/>
          </a:p>
        </p:txBody>
      </p:sp>
      <p:pic>
        <p:nvPicPr>
          <p:cNvPr id="7" name="תמונה 6" descr="תמונה שמכילה ציפור, בחוץ, שמיים, מקו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4189F5B-D8C0-E56A-CB22-6447447F0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1" y="1282490"/>
            <a:ext cx="4072090" cy="3053838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59BCAA4-CD57-D90B-9A1F-82F7D2C656DB}"/>
              </a:ext>
            </a:extLst>
          </p:cNvPr>
          <p:cNvSpPr txBox="1"/>
          <p:nvPr/>
        </p:nvSpPr>
        <p:spPr>
          <a:xfrm>
            <a:off x="1193869" y="4336328"/>
            <a:ext cx="3524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עורבני עם בלוט בפיו. צילום: יובל </a:t>
            </a:r>
            <a:r>
              <a:rPr lang="he-IL" dirty="0" err="1"/>
              <a:t>דקס</a:t>
            </a:r>
            <a:endParaRPr lang="he-IL" dirty="0"/>
          </a:p>
        </p:txBody>
      </p:sp>
      <p:pic>
        <p:nvPicPr>
          <p:cNvPr id="12" name="תמונה 11" descr="תמונה שמכילה ציפור, דוכיפת, בחוץ, מקו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551D03A-2F14-7B87-FD2F-86C1BB1A8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4" y="4028871"/>
            <a:ext cx="4224528" cy="2377049"/>
          </a:xfrm>
          <a:prstGeom prst="rect">
            <a:avLst/>
          </a:prstGeom>
        </p:spPr>
      </p:pic>
      <p:pic>
        <p:nvPicPr>
          <p:cNvPr id="14" name="תמונה 13" descr="תמונה שמכילה יונק, זחל, לטאה, זוחל עם קשקש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BC0B58B-3DF3-C91A-0AD7-9E06523A7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70" y="1282490"/>
            <a:ext cx="4225865" cy="2377049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DE178B8-3D2E-EE2E-5909-F266BC4FA5E4}"/>
              </a:ext>
            </a:extLst>
          </p:cNvPr>
          <p:cNvSpPr txBox="1"/>
          <p:nvPr/>
        </p:nvSpPr>
        <p:spPr>
          <a:xfrm>
            <a:off x="6320042" y="3657938"/>
            <a:ext cx="29227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חרדון. צילום: יובל </a:t>
            </a:r>
            <a:r>
              <a:rPr lang="he-IL" dirty="0" err="1"/>
              <a:t>דקס</a:t>
            </a: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A2FD3AA-0F7E-5C97-ECD5-49BF91AD7D28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19971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DC3A538-725A-4484-83D6-A48D9897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659652"/>
            <a:ext cx="7893698" cy="318161"/>
          </a:xfrm>
        </p:spPr>
        <p:txBody>
          <a:bodyPr/>
          <a:lstStyle/>
          <a:p>
            <a:r>
              <a:rPr lang="he-IL" sz="3200" dirty="0"/>
              <a:t>אילו בע"ח אתם רואים ביישוב שבו אתם גרים?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14DFC5C-15BB-67B2-0231-4E828A67DF2C}"/>
              </a:ext>
            </a:extLst>
          </p:cNvPr>
          <p:cNvSpPr txBox="1"/>
          <p:nvPr/>
        </p:nvSpPr>
        <p:spPr>
          <a:xfrm>
            <a:off x="5197151" y="1316499"/>
            <a:ext cx="3545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לפעמים זה יוצא משליטה: </a:t>
            </a:r>
          </a:p>
          <a:p>
            <a:pPr algn="r"/>
            <a:r>
              <a:rPr lang="he-IL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חזירי בר מסתובבים ברחוב בחיפה</a:t>
            </a:r>
            <a:endParaRPr lang="he-IL" sz="2000" dirty="0"/>
          </a:p>
        </p:txBody>
      </p:sp>
      <p:pic>
        <p:nvPicPr>
          <p:cNvPr id="1026" name="Picture 2" descr="שלט המתריע על איזור שבו מסתובבים חזירי בר בחיפה. צילום: עיריית חיפה">
            <a:extLst>
              <a:ext uri="{FF2B5EF4-FFF2-40B4-BE49-F238E27FC236}">
                <a16:creationId xmlns:a16="http://schemas.microsoft.com/office/drawing/2014/main" id="{82737D4E-3431-2574-8344-68905496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57" y="2188536"/>
            <a:ext cx="3215421" cy="40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16DE0A8-63D7-40AC-C53A-8AFEA00F58AF}"/>
              </a:ext>
            </a:extLst>
          </p:cNvPr>
          <p:cNvSpPr txBox="1"/>
          <p:nvPr/>
        </p:nvSpPr>
        <p:spPr>
          <a:xfrm>
            <a:off x="3650644" y="6395713"/>
            <a:ext cx="54933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חיפה- שלט המתריע מפני חזירי בר. צילום: עיריית חיפה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B686105-7F8D-5B27-1DF2-8913A2B5F0B0}"/>
              </a:ext>
            </a:extLst>
          </p:cNvPr>
          <p:cNvSpPr txBox="1"/>
          <p:nvPr/>
        </p:nvSpPr>
        <p:spPr>
          <a:xfrm>
            <a:off x="820722" y="1316499"/>
            <a:ext cx="26948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hlinkClick r:id="rId4"/>
              </a:rPr>
              <a:t>לפעמים זה נחמד: </a:t>
            </a:r>
          </a:p>
          <a:p>
            <a:pPr algn="r" rtl="1"/>
            <a:r>
              <a:rPr lang="he-IL" sz="2000" dirty="0">
                <a:hlinkClick r:id="rId4"/>
              </a:rPr>
              <a:t>שני שלדגים ברחצת בוקר בגן ציבורי בתל-אביב</a:t>
            </a:r>
            <a:endParaRPr lang="he-IL" sz="2000" dirty="0"/>
          </a:p>
        </p:txBody>
      </p:sp>
      <p:pic>
        <p:nvPicPr>
          <p:cNvPr id="10" name="תמונה 9" descr="תמונה שמכילה ציפור, שלדג, בחוץ, מקו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6AAF512-28F6-2EBB-EC7D-1C8D5AB7C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5" y="2670848"/>
            <a:ext cx="3648456" cy="2736342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300CF11-BEE6-E2F7-388E-8ED8D876D556}"/>
              </a:ext>
            </a:extLst>
          </p:cNvPr>
          <p:cNvSpPr txBox="1"/>
          <p:nvPr/>
        </p:nvSpPr>
        <p:spPr>
          <a:xfrm>
            <a:off x="862913" y="5541501"/>
            <a:ext cx="35244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שלדג על ענף. צילום: יובל </a:t>
            </a:r>
            <a:r>
              <a:rPr lang="he-IL" dirty="0" err="1"/>
              <a:t>דקס</a:t>
            </a: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8469AC2-F96B-71AD-705E-48F40E4C3516}"/>
              </a:ext>
            </a:extLst>
          </p:cNvPr>
          <p:cNvSpPr txBox="1"/>
          <p:nvPr/>
        </p:nvSpPr>
        <p:spPr>
          <a:xfrm>
            <a:off x="421419" y="977813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130498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F69A40B-ED30-1564-415A-3F6C7269D836}"/>
              </a:ext>
            </a:extLst>
          </p:cNvPr>
          <p:cNvSpPr txBox="1"/>
          <p:nvPr/>
        </p:nvSpPr>
        <p:spPr>
          <a:xfrm>
            <a:off x="4298810" y="46455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i="0" u="none" strike="noStrike" baseline="0" dirty="0">
                <a:solidFill>
                  <a:srgbClr val="B69DC7"/>
                </a:solidFill>
                <a:latin typeface="Arial-BoldMT"/>
              </a:rPr>
              <a:t>יש המון חיות בר ליד הבית</a:t>
            </a:r>
            <a:endParaRPr lang="he-IL" sz="3200" dirty="0"/>
          </a:p>
        </p:txBody>
      </p:sp>
      <p:pic>
        <p:nvPicPr>
          <p:cNvPr id="7" name="תמונה 6" descr="תמונה שמכילה יונק, זחל, צב, צב 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978141B-DE17-6DF7-1786-653A9B47B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" y="1315978"/>
            <a:ext cx="2220030" cy="15578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תמונה 9" descr="תמונה שמכילה ציפור, ציפור ימית, שרטוט, מקו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A31867C-3E11-E48C-A3F0-5B43F4601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05" y="1315978"/>
            <a:ext cx="2292984" cy="1552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תמונה 11" descr="תמונה שמכילה יונק, גירית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DF22A25-B79A-754C-BAB7-BC15428EA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26" y="1315979"/>
            <a:ext cx="2147838" cy="1552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תמונה 13" descr="תמונה שמכילה יונק, חזיר, חוטם, חזיר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C39EA69-D86F-1932-F03A-C331ED1E9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1" y="3045821"/>
            <a:ext cx="2228683" cy="16359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תמונה 15" descr="תמונה שמכילה יונק, מכרסם, שרטוט, חיות ב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0A720EC-DAB6-C864-E1B7-08369BFEC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2"/>
          <a:stretch>
            <a:fillRect/>
          </a:stretch>
        </p:blipFill>
        <p:spPr>
          <a:xfrm>
            <a:off x="2754505" y="3059005"/>
            <a:ext cx="2085475" cy="1428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תמונה 17" descr="תמונה שמכילה יונק, שרטוט, ציור, חוט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A5A04A7-FE64-183A-9E00-10FE462A7C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7629" r="10540" b="5073"/>
          <a:stretch>
            <a:fillRect/>
          </a:stretch>
        </p:blipFill>
        <p:spPr>
          <a:xfrm>
            <a:off x="4970955" y="2984597"/>
            <a:ext cx="1827670" cy="1428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D4094A47-1B19-5B5D-C303-40CAAAE7A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896" y="3299508"/>
            <a:ext cx="1967562" cy="265506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AE80544-9DAD-08CF-52E2-B9792DF4109A}"/>
              </a:ext>
            </a:extLst>
          </p:cNvPr>
          <p:cNvSpPr txBox="1"/>
          <p:nvPr/>
        </p:nvSpPr>
        <p:spPr>
          <a:xfrm>
            <a:off x="421419" y="969905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C402264-F38F-D68B-B7C8-65507BF76C39}"/>
              </a:ext>
            </a:extLst>
          </p:cNvPr>
          <p:cNvSpPr txBox="1"/>
          <p:nvPr/>
        </p:nvSpPr>
        <p:spPr>
          <a:xfrm>
            <a:off x="715617" y="4530567"/>
            <a:ext cx="1252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חזיר בר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C96A823-D62D-A498-1291-8C176946D2EC}"/>
              </a:ext>
            </a:extLst>
          </p:cNvPr>
          <p:cNvSpPr txBox="1"/>
          <p:nvPr/>
        </p:nvSpPr>
        <p:spPr>
          <a:xfrm>
            <a:off x="3132026" y="4548139"/>
            <a:ext cx="13304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דורבן 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מצוי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554617-90B3-FA92-7807-FCC640961F3C}"/>
              </a:ext>
            </a:extLst>
          </p:cNvPr>
          <p:cNvSpPr txBox="1"/>
          <p:nvPr/>
        </p:nvSpPr>
        <p:spPr>
          <a:xfrm>
            <a:off x="613301" y="2722674"/>
            <a:ext cx="12524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צב מצוי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F21908C-C291-8423-7248-4E608D981BEB}"/>
              </a:ext>
            </a:extLst>
          </p:cNvPr>
          <p:cNvSpPr txBox="1"/>
          <p:nvPr/>
        </p:nvSpPr>
        <p:spPr>
          <a:xfrm>
            <a:off x="3229746" y="2730245"/>
            <a:ext cx="1370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אנפת בקר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A392FF4-138D-F7AC-7C3A-BE920CB79888}"/>
              </a:ext>
            </a:extLst>
          </p:cNvPr>
          <p:cNvSpPr txBox="1"/>
          <p:nvPr/>
        </p:nvSpPr>
        <p:spPr>
          <a:xfrm>
            <a:off x="6303750" y="2709472"/>
            <a:ext cx="8350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גירית </a:t>
            </a:r>
            <a:endParaRPr lang="he-IL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D40DBCB-1F3A-3789-0F1D-C896719BEC71}"/>
              </a:ext>
            </a:extLst>
          </p:cNvPr>
          <p:cNvSpPr txBox="1"/>
          <p:nvPr/>
        </p:nvSpPr>
        <p:spPr>
          <a:xfrm>
            <a:off x="5047489" y="4492562"/>
            <a:ext cx="12898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תן זהוב</a:t>
            </a: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28AD83D-C06C-D34A-E883-B898A63ED73D}"/>
              </a:ext>
            </a:extLst>
          </p:cNvPr>
          <p:cNvSpPr txBox="1"/>
          <p:nvPr/>
        </p:nvSpPr>
        <p:spPr>
          <a:xfrm>
            <a:off x="6337319" y="5285093"/>
            <a:ext cx="12333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יעל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נובי</a:t>
            </a:r>
            <a:endParaRPr lang="he-IL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E492FFC-FCB8-D832-7C92-8D74147966C6}"/>
              </a:ext>
            </a:extLst>
          </p:cNvPr>
          <p:cNvSpPr txBox="1"/>
          <p:nvPr/>
        </p:nvSpPr>
        <p:spPr>
          <a:xfrm>
            <a:off x="0" y="5327608"/>
            <a:ext cx="3760531" cy="15198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20" name="תמונה 19" descr="תמונה שמכילה יונק, קיפוד, קיפודיי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7473320-0DB4-3E19-8ED5-8BD993F13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" y="4988204"/>
            <a:ext cx="2216451" cy="16227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CF04895-A8E2-0064-EF35-CDFFC1E6A410}"/>
              </a:ext>
            </a:extLst>
          </p:cNvPr>
          <p:cNvSpPr txBox="1"/>
          <p:nvPr/>
        </p:nvSpPr>
        <p:spPr>
          <a:xfrm>
            <a:off x="421419" y="6359857"/>
            <a:ext cx="14074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קיפוד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מצוי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4CC4DED-EEA1-60BB-486F-63F8B21E01C9}"/>
              </a:ext>
            </a:extLst>
          </p:cNvPr>
          <p:cNvSpPr txBox="1"/>
          <p:nvPr/>
        </p:nvSpPr>
        <p:spPr>
          <a:xfrm>
            <a:off x="2099320" y="6070276"/>
            <a:ext cx="50027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איורים: טוביה קורץ</a:t>
            </a:r>
          </a:p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באדיבות אגף הסברה, רשות הטבע והגנים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44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FABAD2-FFB4-1B53-8FA4-80BDB613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4" y="540069"/>
            <a:ext cx="8358746" cy="456627"/>
          </a:xfrm>
        </p:spPr>
        <p:txBody>
          <a:bodyPr/>
          <a:lstStyle/>
          <a:p>
            <a:r>
              <a:rPr lang="he-IL" dirty="0"/>
              <a:t>בעלי החיים הללו זקוקים לסביבה טבעית</a:t>
            </a:r>
          </a:p>
        </p:txBody>
      </p:sp>
      <p:pic>
        <p:nvPicPr>
          <p:cNvPr id="9" name="תמונה 8" descr="תמונה שמכילה בחוץ, שמיים, ציפור, מבצ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789DAF8-73B2-C6AE-862F-848776A9D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3768847"/>
            <a:ext cx="3692522" cy="1947229"/>
          </a:xfrm>
          <a:prstGeom prst="rect">
            <a:avLst/>
          </a:prstGeom>
        </p:spPr>
      </p:pic>
      <p:pic>
        <p:nvPicPr>
          <p:cNvPr id="11" name="תמונה 10" descr="תמונה שמכילה בחוץ, ציפור, דרור, נח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B780A1C4-7979-C66C-61E1-A32082105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3117"/>
            <a:ext cx="3550838" cy="2367225"/>
          </a:xfrm>
          <a:prstGeom prst="rect">
            <a:avLst/>
          </a:prstGeom>
        </p:spPr>
      </p:pic>
      <p:pic>
        <p:nvPicPr>
          <p:cNvPr id="18" name="תמונה 17" descr="תמונה שמכילה בחוץ, ציפור ימית, ציפור, צמח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FA755DA-0FDB-5B8F-91C3-026C4C2CB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" y="1386491"/>
            <a:ext cx="3391541" cy="2260475"/>
          </a:xfrm>
          <a:prstGeom prst="rect">
            <a:avLst/>
          </a:prstGeom>
        </p:spPr>
      </p:pic>
      <p:pic>
        <p:nvPicPr>
          <p:cNvPr id="26" name="תמונה 25" descr="תמונה שמכילה בחוץ, דשא, יונק, כל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A2E3AFAB-AC93-8D34-81D3-1CD4DEE74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76" y="3863027"/>
            <a:ext cx="4572000" cy="2571750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1D087202-FBDD-DA9F-80E0-7F50D362ADBB}"/>
              </a:ext>
            </a:extLst>
          </p:cNvPr>
          <p:cNvSpPr txBox="1"/>
          <p:nvPr/>
        </p:nvSpPr>
        <p:spPr>
          <a:xfrm>
            <a:off x="1804894" y="5837957"/>
            <a:ext cx="2165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צילומים :יובל </a:t>
            </a:r>
            <a:r>
              <a:rPr lang="he-IL" dirty="0" err="1">
                <a:solidFill>
                  <a:srgbClr val="222222"/>
                </a:solidFill>
                <a:latin typeface="Arial" panose="020B0604020202020204" pitchFamily="34" charset="0"/>
              </a:rPr>
              <a:t>דקס</a:t>
            </a:r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D0FD64B-0962-C373-7B31-6776EDC72A2B}"/>
              </a:ext>
            </a:extLst>
          </p:cNvPr>
          <p:cNvSpPr txBox="1"/>
          <p:nvPr/>
        </p:nvSpPr>
        <p:spPr>
          <a:xfrm>
            <a:off x="453224" y="964688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148156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sz="3600" dirty="0"/>
              <a:t>חיות בר בישובים – רשימה חלקית</a:t>
            </a:r>
            <a:endParaRPr lang="en-GB" sz="36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7E0E984-7A19-57D8-E155-30EC6296A1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9" y="3732004"/>
            <a:ext cx="2387230" cy="2659866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151BC4C-54F5-3ACE-940F-142E5AC15828}"/>
              </a:ext>
            </a:extLst>
          </p:cNvPr>
          <p:cNvSpPr txBox="1"/>
          <p:nvPr/>
        </p:nvSpPr>
        <p:spPr>
          <a:xfrm>
            <a:off x="5136543" y="6252430"/>
            <a:ext cx="45806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גירית מצויה </a:t>
            </a:r>
            <a:r>
              <a:rPr lang="he-IL" dirty="0" err="1">
                <a:solidFill>
                  <a:srgbClr val="222222"/>
                </a:solidFill>
                <a:latin typeface="Arial" panose="020B0604020202020204" pitchFamily="34" charset="0"/>
              </a:rPr>
              <a:t>ביקנעם</a:t>
            </a:r>
            <a:endParaRPr lang="he-I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 rtl="1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צילמה: חגית </a:t>
            </a:r>
            <a:r>
              <a:rPr lang="he-IL" dirty="0" err="1">
                <a:solidFill>
                  <a:srgbClr val="222222"/>
                </a:solidFill>
                <a:latin typeface="Arial" panose="020B0604020202020204" pitchFamily="34" charset="0"/>
              </a:rPr>
              <a:t>מרגולין</a:t>
            </a:r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Ecologywise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he-IL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415A92E-E6FB-8C6E-7ADF-8F9660D4F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12" y="1245933"/>
            <a:ext cx="2590800" cy="1661160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14791F8-53EC-AD43-2FF0-BF1EFB01768B}"/>
              </a:ext>
            </a:extLst>
          </p:cNvPr>
          <p:cNvSpPr txBox="1"/>
          <p:nvPr/>
        </p:nvSpPr>
        <p:spPr>
          <a:xfrm>
            <a:off x="6140858" y="2818607"/>
            <a:ext cx="32528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תן זהוב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he-I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צילם: ערן היימס, </a:t>
            </a:r>
          </a:p>
          <a:p>
            <a:pPr algn="ctr"/>
            <a:r>
              <a:rPr lang="he-IL" dirty="0">
                <a:solidFill>
                  <a:srgbClr val="222222"/>
                </a:solidFill>
                <a:latin typeface="Arial" panose="020B0604020202020204" pitchFamily="34" charset="0"/>
              </a:rPr>
              <a:t>רשות הטבע והגנים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FD93E719-C406-952B-5C3B-0953C026F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68" y="1245932"/>
            <a:ext cx="4031790" cy="3023843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815A90C-9FE4-F31F-8EF8-ABF6CF141020}"/>
              </a:ext>
            </a:extLst>
          </p:cNvPr>
          <p:cNvSpPr txBox="1"/>
          <p:nvPr/>
        </p:nvSpPr>
        <p:spPr>
          <a:xfrm>
            <a:off x="2676338" y="4183945"/>
            <a:ext cx="3112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יעלים במצפה רמון</a:t>
            </a:r>
          </a:p>
          <a:p>
            <a:pPr algn="ctr" rtl="1"/>
            <a:r>
              <a:rPr lang="he-IL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צילמה: אורית אנגלברג-ברעם</a:t>
            </a:r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E2FB5B5-AF1C-B459-E42F-483C694ABE34}"/>
              </a:ext>
            </a:extLst>
          </p:cNvPr>
          <p:cNvSpPr txBox="1"/>
          <p:nvPr/>
        </p:nvSpPr>
        <p:spPr>
          <a:xfrm>
            <a:off x="2478023" y="5018761"/>
            <a:ext cx="3720457" cy="1384482"/>
          </a:xfrm>
          <a:prstGeom prst="rect">
            <a:avLst/>
          </a:prstGeom>
          <a:solidFill>
            <a:schemeClr val="bg1"/>
          </a:solidFill>
          <a:ln>
            <a:solidFill>
              <a:srgbClr val="42414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06000"/>
              </a:lnSpc>
              <a:spcAft>
                <a:spcPts val="800"/>
              </a:spcAft>
            </a:pPr>
            <a:r>
              <a:rPr lang="he-I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מינים מתפרצים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הם צמחים ובע"ח מקומיים שמרחיבים את תפוצתם לאזורים בהם לא התקיימו בעבר. הם מסתגלים לסביבת האדם, יוצרים אוכלוסיות צפופות ומשבשים את המערכות האקולוגיות הטבעיות.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7A7C6B6-94BA-09B4-CDA2-C039380B4A43}"/>
              </a:ext>
            </a:extLst>
          </p:cNvPr>
          <p:cNvSpPr txBox="1"/>
          <p:nvPr/>
        </p:nvSpPr>
        <p:spPr>
          <a:xfrm>
            <a:off x="112525" y="1245932"/>
            <a:ext cx="2057478" cy="3970318"/>
          </a:xfrm>
          <a:prstGeom prst="rect">
            <a:avLst/>
          </a:prstGeom>
          <a:solidFill>
            <a:srgbClr val="FEFCF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he-IL" sz="1800" b="1" i="0" u="none" strike="noStrike" baseline="0" dirty="0">
                <a:latin typeface="Arial-BoldMT"/>
              </a:rPr>
              <a:t>מאזן אקולוגי – </a:t>
            </a:r>
          </a:p>
          <a:p>
            <a:pPr algn="r" rtl="1"/>
            <a:r>
              <a:rPr lang="he-IL" sz="1800" b="0" i="0" u="none" strike="noStrike" baseline="0" dirty="0">
                <a:latin typeface="ArialMT"/>
              </a:rPr>
              <a:t>מצב בו קיים איזון בין מינים (בע"ח וצמחים) במערכת האקולוגית.</a:t>
            </a:r>
          </a:p>
          <a:p>
            <a:pPr algn="r" rtl="1"/>
            <a:r>
              <a:rPr lang="he-IL" sz="1800" b="0" i="0" u="none" strike="noStrike" baseline="0" dirty="0">
                <a:latin typeface="ArialMT"/>
              </a:rPr>
              <a:t>כאשר המערכת האקולוגית יוצאת מאיזון, לדוגמה בכך שמין אחד מתרבה משמעותית יותר מאחרים, יכולות להיות לכך השלכות</a:t>
            </a:r>
          </a:p>
          <a:p>
            <a:pPr algn="r" rtl="1"/>
            <a:r>
              <a:rPr lang="he-IL" sz="1800" b="0" i="0" u="none" strike="noStrike" baseline="0" dirty="0">
                <a:latin typeface="ArialMT"/>
              </a:rPr>
              <a:t>קשות על שאר היצורים המערכת</a:t>
            </a:r>
          </a:p>
          <a:p>
            <a:pPr algn="r" rtl="1"/>
            <a:r>
              <a:rPr lang="he-IL" sz="1800" b="0" i="0" u="none" strike="noStrike" baseline="0" dirty="0">
                <a:latin typeface="ArialMT"/>
              </a:rPr>
              <a:t>האקולוגית.</a:t>
            </a: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B1D193A-54D9-009D-304C-E1E6482DB57A}"/>
              </a:ext>
            </a:extLst>
          </p:cNvPr>
          <p:cNvSpPr txBox="1"/>
          <p:nvPr/>
        </p:nvSpPr>
        <p:spPr>
          <a:xfrm>
            <a:off x="401851" y="962008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852795-3BC1-4213-A2EC-94595C59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31" y="586909"/>
            <a:ext cx="8220269" cy="584775"/>
          </a:xfrm>
        </p:spPr>
        <p:txBody>
          <a:bodyPr/>
          <a:lstStyle/>
          <a:p>
            <a:pPr rtl="1"/>
            <a:r>
              <a:rPr lang="he-IL" sz="3200" dirty="0"/>
              <a:t>השפעת כניסת חיות בר לישובים על בני-האדם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2E07119-DF14-82E6-831B-D1AE00B21703}"/>
              </a:ext>
            </a:extLst>
          </p:cNvPr>
          <p:cNvSpPr txBox="1"/>
          <p:nvPr/>
        </p:nvSpPr>
        <p:spPr>
          <a:xfrm>
            <a:off x="461865" y="1601736"/>
            <a:ext cx="8220269" cy="36545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spc="25" dirty="0">
                <a:solidFill>
                  <a:srgbClr val="000000"/>
                </a:solidFill>
                <a:effectLst/>
                <a:latin typeface="OpenSansHebrew"/>
                <a:ea typeface="Calibri" panose="020F0502020204030204" pitchFamily="34" charset="0"/>
                <a:cs typeface="Arial" panose="020B0604020202020204" pitchFamily="34" charset="0"/>
              </a:rPr>
              <a:t>סכנת פציעה לשני הצדדים</a:t>
            </a:r>
          </a:p>
          <a:p>
            <a:pPr marL="285750" indent="-285750" algn="just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spc="25" dirty="0">
                <a:solidFill>
                  <a:srgbClr val="000000"/>
                </a:solidFill>
                <a:effectLst/>
                <a:latin typeface="OpenSansHebrew"/>
                <a:ea typeface="Calibri" panose="020F0502020204030204" pitchFamily="34" charset="0"/>
                <a:cs typeface="Arial" panose="020B0604020202020204" pitchFamily="34" charset="0"/>
              </a:rPr>
              <a:t>נזק לתשתיות</a:t>
            </a:r>
          </a:p>
          <a:p>
            <a:pPr marL="285750" indent="-285750" algn="just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טריפת חתולים וכלבים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חשש מהעברת מחלות כגון כלבת</a:t>
            </a:r>
          </a:p>
          <a:p>
            <a:pPr marL="285750" indent="-285750" algn="just" rtl="1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לכלוך (למשל: הפיכת פחים, הפרשות בעלי החיים)</a:t>
            </a:r>
            <a:endParaRPr lang="he-IL" sz="20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B4E73AD-A849-57EC-4D1B-DC6FCFDFED75}"/>
              </a:ext>
            </a:extLst>
          </p:cNvPr>
          <p:cNvSpPr txBox="1"/>
          <p:nvPr/>
        </p:nvSpPr>
        <p:spPr>
          <a:xfrm>
            <a:off x="414845" y="964799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24762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>
            <a:extLst>
              <a:ext uri="{FF2B5EF4-FFF2-40B4-BE49-F238E27FC236}">
                <a16:creationId xmlns:a16="http://schemas.microsoft.com/office/drawing/2014/main" id="{9A42A059-02AC-4E87-959D-9A11C715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905" y="558917"/>
            <a:ext cx="7423848" cy="318161"/>
          </a:xfrm>
        </p:spPr>
        <p:txBody>
          <a:bodyPr/>
          <a:lstStyle/>
          <a:p>
            <a:r>
              <a:rPr lang="he-IL" dirty="0"/>
              <a:t>גורמים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5DF2252-0250-4F58-ACB9-6F1366786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" y="1151240"/>
            <a:ext cx="9058275" cy="4138417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היעדר </a:t>
            </a:r>
            <a:r>
              <a:rPr lang="he-IL" dirty="0"/>
              <a:t>ניקיון והיגיינה (=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סניטציה / תברואה)</a:t>
            </a:r>
            <a:r>
              <a:rPr lang="he-IL" dirty="0"/>
              <a:t>. זריקת אשפה מחוץ לפחים, או אי-סגירת המכסים של הפחים.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האכלה לא אחראית של חיות מחמד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צמצום בתי הגידול הטבעיים – מדינת ישראל הולכת ומצטופפת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האכלת חיות בר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D393A04-2406-AEF1-A8D2-6E170C5DC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529"/>
            <a:ext cx="3630869" cy="242057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83F772D-3DB4-0D10-A156-44A0474544B6}"/>
              </a:ext>
            </a:extLst>
          </p:cNvPr>
          <p:cNvSpPr txBox="1"/>
          <p:nvPr/>
        </p:nvSpPr>
        <p:spPr>
          <a:xfrm>
            <a:off x="3563034" y="6127777"/>
            <a:ext cx="39001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שועל אוכל מפח אשפה</a:t>
            </a:r>
          </a:p>
          <a:p>
            <a:pPr algn="ctr" rtl="1"/>
            <a:r>
              <a:rPr lang="he-IL" dirty="0"/>
              <a:t>צילום: </a:t>
            </a:r>
            <a:r>
              <a:rPr lang="he-IL" dirty="0">
                <a:latin typeface="Arial" panose="020B0604020202020204" pitchFamily="34" charset="0"/>
              </a:rPr>
              <a:t>עידו שקד, רשות הטבע והגנים</a:t>
            </a:r>
            <a:endParaRPr lang="he-IL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1117495-792C-F679-3FA4-B5542D604D94}"/>
              </a:ext>
            </a:extLst>
          </p:cNvPr>
          <p:cNvSpPr txBox="1"/>
          <p:nvPr/>
        </p:nvSpPr>
        <p:spPr>
          <a:xfrm>
            <a:off x="413468" y="965547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01012" y="586909"/>
            <a:ext cx="8042988" cy="318161"/>
          </a:xfrm>
        </p:spPr>
        <p:txBody>
          <a:bodyPr/>
          <a:lstStyle/>
          <a:p>
            <a:r>
              <a:rPr lang="he-IL" sz="3200" dirty="0"/>
              <a:t>השפעות על הטבע של כניסת חיות בר לישובים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C1C0AE0-1218-63CC-0C3E-3F32D452A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r="37229" b="12784"/>
          <a:stretch/>
        </p:blipFill>
        <p:spPr>
          <a:xfrm rot="5400000">
            <a:off x="6387483" y="1677756"/>
            <a:ext cx="3098308" cy="2237173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8B06BFA-EF4B-B4BC-28C6-34BD6B58118F}"/>
              </a:ext>
            </a:extLst>
          </p:cNvPr>
          <p:cNvSpPr txBox="1"/>
          <p:nvPr/>
        </p:nvSpPr>
        <p:spPr>
          <a:xfrm>
            <a:off x="6648723" y="4287544"/>
            <a:ext cx="2593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קיפוד מצוי חולה </a:t>
            </a:r>
            <a:r>
              <a:rPr lang="he-IL" dirty="0" err="1"/>
              <a:t>בסקביאס</a:t>
            </a:r>
            <a:endParaRPr lang="he-IL" dirty="0"/>
          </a:p>
          <a:p>
            <a:pPr algn="ctr" rtl="1"/>
            <a:r>
              <a:rPr lang="he-IL" dirty="0"/>
              <a:t>צילום: </a:t>
            </a:r>
            <a:r>
              <a:rPr lang="he-IL" dirty="0">
                <a:latin typeface="Arial" panose="020B0604020202020204" pitchFamily="34" charset="0"/>
              </a:rPr>
              <a:t>אורית </a:t>
            </a:r>
            <a:r>
              <a:rPr lang="he-IL" dirty="0" err="1">
                <a:latin typeface="Arial" panose="020B0604020202020204" pitchFamily="34" charset="0"/>
              </a:rPr>
              <a:t>אנגלברג</a:t>
            </a: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1BB644CD-1F3A-6297-F3A0-53B8BDE18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9023" r="22104" b="19356"/>
          <a:stretch/>
        </p:blipFill>
        <p:spPr>
          <a:xfrm rot="5400000">
            <a:off x="3700434" y="1820072"/>
            <a:ext cx="3098307" cy="1979721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4AD886C-0C47-1982-F01F-1E292F7CF3ED}"/>
              </a:ext>
            </a:extLst>
          </p:cNvPr>
          <p:cNvSpPr txBox="1"/>
          <p:nvPr/>
        </p:nvSpPr>
        <p:spPr>
          <a:xfrm>
            <a:off x="3880237" y="4364449"/>
            <a:ext cx="3061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מרפאה של עמותת </a:t>
            </a:r>
          </a:p>
          <a:p>
            <a:pPr algn="ctr" rtl="1"/>
            <a:r>
              <a:rPr lang="he-IL" dirty="0"/>
              <a:t>"למען חיות הבר"</a:t>
            </a:r>
          </a:p>
          <a:p>
            <a:pPr algn="ctr" rtl="1"/>
            <a:r>
              <a:rPr lang="he-IL" dirty="0"/>
              <a:t>צילום: </a:t>
            </a:r>
            <a:r>
              <a:rPr lang="he-IL" dirty="0">
                <a:latin typeface="Arial" panose="020B0604020202020204" pitchFamily="34" charset="0"/>
              </a:rPr>
              <a:t>אורית </a:t>
            </a:r>
            <a:r>
              <a:rPr lang="he-IL" dirty="0" err="1">
                <a:latin typeface="Arial" panose="020B0604020202020204" pitchFamily="34" charset="0"/>
              </a:rPr>
              <a:t>אנגלברג</a:t>
            </a:r>
            <a:endParaRPr lang="he-IL" dirty="0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C111EAD-61B6-5BFF-CF8A-603BFB902A94}"/>
              </a:ext>
            </a:extLst>
          </p:cNvPr>
          <p:cNvSpPr txBox="1"/>
          <p:nvPr/>
        </p:nvSpPr>
        <p:spPr>
          <a:xfrm>
            <a:off x="0" y="3591015"/>
            <a:ext cx="4072636" cy="3266985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  <a:t>נתקלתם בחיית בר חולה או במצוקה?</a:t>
            </a:r>
          </a:p>
          <a:p>
            <a:pPr algn="r" rtl="1">
              <a:lnSpc>
                <a:spcPct val="150000"/>
              </a:lnSpc>
            </a:pPr>
            <a:b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</a:br>
            <a: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  <a:t>דווחו לעירייה  / למועצה המקומית </a:t>
            </a:r>
          </a:p>
          <a:p>
            <a:pPr algn="r" rtl="1">
              <a:lnSpc>
                <a:spcPct val="150000"/>
              </a:lnSpc>
            </a:pPr>
            <a: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  <a:t>או למוקד רשות הטבע והגנים </a:t>
            </a:r>
          </a:p>
          <a:p>
            <a:pPr algn="r" rtl="1">
              <a:lnSpc>
                <a:spcPct val="150000"/>
              </a:lnSpc>
            </a:pPr>
            <a: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  <a:t>בטלפון 3639*</a:t>
            </a:r>
          </a:p>
          <a:p>
            <a:pPr algn="r" rtl="1">
              <a:lnSpc>
                <a:spcPct val="150000"/>
              </a:lnSpc>
            </a:pPr>
            <a:r>
              <a:rPr lang="he-IL" sz="2000" b="1" i="0" dirty="0">
                <a:solidFill>
                  <a:srgbClr val="2D2D2C"/>
                </a:solidFill>
                <a:effectLst/>
                <a:latin typeface="AtlasBold"/>
              </a:rPr>
              <a:t>המוקד פעיל 24 שעות ביממה</a:t>
            </a:r>
          </a:p>
          <a:p>
            <a:pPr algn="r" rtl="1">
              <a:lnSpc>
                <a:spcPct val="150000"/>
              </a:lnSpc>
            </a:pPr>
            <a:endParaRPr lang="he-IL" sz="2000" b="1" i="0" dirty="0">
              <a:solidFill>
                <a:srgbClr val="2D2D2C"/>
              </a:solidFill>
              <a:effectLst/>
              <a:latin typeface="AtlasBold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BD664C9-15FE-37DE-BCB1-C73737148809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21225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E375239-698A-3F93-9CA1-2872416896EF}"/>
              </a:ext>
            </a:extLst>
          </p:cNvPr>
          <p:cNvSpPr txBox="1"/>
          <p:nvPr/>
        </p:nvSpPr>
        <p:spPr>
          <a:xfrm>
            <a:off x="4389120" y="5900320"/>
            <a:ext cx="4754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hlinkClick r:id="rId2"/>
              </a:rPr>
              <a:t>צפו בסרטון: פרידה מהצבועה שהסעירה את מודיעין</a:t>
            </a:r>
            <a:endParaRPr lang="he-IL" dirty="0"/>
          </a:p>
        </p:txBody>
      </p:sp>
      <p:pic>
        <p:nvPicPr>
          <p:cNvPr id="1026" name="Picture 2" descr="נדרסה למוות. הצבועה רותי">
            <a:extLst>
              <a:ext uri="{FF2B5EF4-FFF2-40B4-BE49-F238E27FC236}">
                <a16:creationId xmlns:a16="http://schemas.microsoft.com/office/drawing/2014/main" id="{0ACFD119-51FA-2AF0-27FF-8B0272A5E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9397"/>
          <a:stretch/>
        </p:blipFill>
        <p:spPr bwMode="auto">
          <a:xfrm>
            <a:off x="0" y="3856383"/>
            <a:ext cx="4079068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81B51E0-3107-1451-E63A-CDC79CAA5BC5}"/>
              </a:ext>
            </a:extLst>
          </p:cNvPr>
          <p:cNvSpPr txBox="1"/>
          <p:nvPr/>
        </p:nvSpPr>
        <p:spPr>
          <a:xfrm>
            <a:off x="1057523" y="1151809"/>
            <a:ext cx="7903597" cy="22398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>
                <a:latin typeface="Arial" panose="020B0604020202020204" pitchFamily="34" charset="0"/>
              </a:rPr>
              <a:t>הצבועה זכתה לפרסום כיוון שהייתה לסמל של חיית בר בעיר. </a:t>
            </a:r>
          </a:p>
          <a:p>
            <a:pPr algn="ctr" rtl="1">
              <a:lnSpc>
                <a:spcPct val="150000"/>
              </a:lnSpc>
            </a:pPr>
            <a:r>
              <a:rPr lang="he-IL" sz="2400" dirty="0">
                <a:latin typeface="Arial" panose="020B0604020202020204" pitchFamily="34" charset="0"/>
              </a:rPr>
              <a:t>היו מי שרצו להגן עליה, ומנגד, היו תושבים שחששו מפניה וקראו ללכוד אותה. </a:t>
            </a:r>
          </a:p>
          <a:p>
            <a:pPr algn="ctr" rtl="1">
              <a:lnSpc>
                <a:spcPct val="150000"/>
              </a:lnSpc>
            </a:pPr>
            <a:r>
              <a:rPr lang="he-IL" sz="2400" dirty="0">
                <a:latin typeface="Arial" panose="020B0604020202020204" pitchFamily="34" charset="0"/>
              </a:rPr>
              <a:t>אך גם לאחר לכידתה והרחקתה מהעיר, היא חזרה למודיעין.</a:t>
            </a:r>
            <a:endParaRPr lang="he-IL" sz="2400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C04191F-F096-5694-E828-DFE59BC24024}"/>
              </a:ext>
            </a:extLst>
          </p:cNvPr>
          <p:cNvSpPr txBox="1"/>
          <p:nvPr/>
        </p:nvSpPr>
        <p:spPr>
          <a:xfrm>
            <a:off x="2871216" y="418391"/>
            <a:ext cx="6272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49BDF0"/>
                </a:solidFill>
                <a:latin typeface="+mj-lt"/>
                <a:ea typeface="+mj-ea"/>
              </a:rPr>
              <a:t>הסיפור העצוב של רותי הצבועה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9684E65-3A2F-9580-1C36-0834B67C33BF}"/>
              </a:ext>
            </a:extLst>
          </p:cNvPr>
          <p:cNvSpPr txBox="1"/>
          <p:nvPr/>
        </p:nvSpPr>
        <p:spPr>
          <a:xfrm>
            <a:off x="4389120" y="50340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/>
              <a:t>הצבועה "רותי" ממודיעין דרוסה למוות, יולי 2022</a:t>
            </a:r>
          </a:p>
          <a:p>
            <a:pPr algn="ctr" rtl="1"/>
            <a:r>
              <a:rPr lang="he-IL" dirty="0"/>
              <a:t>צילום: </a:t>
            </a:r>
            <a:r>
              <a:rPr lang="he-IL" dirty="0">
                <a:latin typeface="Arial" panose="020B0604020202020204" pitchFamily="34" charset="0"/>
              </a:rPr>
              <a:t>אור </a:t>
            </a:r>
            <a:r>
              <a:rPr lang="he-IL" dirty="0" err="1">
                <a:latin typeface="Arial" panose="020B0604020202020204" pitchFamily="34" charset="0"/>
              </a:rPr>
              <a:t>מילשטיין</a:t>
            </a:r>
            <a:r>
              <a:rPr lang="he-IL" dirty="0">
                <a:latin typeface="Arial" panose="020B0604020202020204" pitchFamily="34" charset="0"/>
              </a:rPr>
              <a:t>, רשות הטבע והגנים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1FB0CD0-1C8A-A7DD-40E0-51F028B5BD0C}"/>
              </a:ext>
            </a:extLst>
          </p:cNvPr>
          <p:cNvSpPr txBox="1"/>
          <p:nvPr/>
        </p:nvSpPr>
        <p:spPr>
          <a:xfrm>
            <a:off x="378946" y="953002"/>
            <a:ext cx="112908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chemeClr val="bg1"/>
                </a:solidFill>
              </a:rPr>
              <a:t>אגף הסברה</a:t>
            </a:r>
          </a:p>
        </p:txBody>
      </p:sp>
    </p:spTree>
    <p:extLst>
      <p:ext uri="{BB962C8B-B14F-4D97-AF65-F5344CB8AC3E}">
        <p14:creationId xmlns:p14="http://schemas.microsoft.com/office/powerpoint/2010/main" val="145710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654</Words>
  <Application>Microsoft Office PowerPoint</Application>
  <PresentationFormat>‫הצגה על המסך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15</vt:i4>
      </vt:variant>
    </vt:vector>
  </HeadingPairs>
  <TitlesOfParts>
    <vt:vector size="26" baseType="lpstr">
      <vt:lpstr>Arial</vt:lpstr>
      <vt:lpstr>Arial-BoldMT</vt:lpstr>
      <vt:lpstr>ArialMT</vt:lpstr>
      <vt:lpstr>AtlasBold</vt:lpstr>
      <vt:lpstr>Calibri</vt:lpstr>
      <vt:lpstr>Calibri Light</vt:lpstr>
      <vt:lpstr>Courier New</vt:lpstr>
      <vt:lpstr>OpenSansHebrew</vt:lpstr>
      <vt:lpstr>Office Theme</vt:lpstr>
      <vt:lpstr>עיצוב מותאם אישית</vt:lpstr>
      <vt:lpstr>1_עיצוב מותאם אישית</vt:lpstr>
      <vt:lpstr>חיות בר ביישובים</vt:lpstr>
      <vt:lpstr>אילו בע"ח אתם רואים ביישוב שבו אתם גרים?</vt:lpstr>
      <vt:lpstr>מצגת של PowerPoint‏</vt:lpstr>
      <vt:lpstr>בעלי החיים הללו זקוקים לסביבה טבעית</vt:lpstr>
      <vt:lpstr>חיות בר בישובים – רשימה חלקית</vt:lpstr>
      <vt:lpstr>השפעת כניסת חיות בר לישובים על בני-האדם</vt:lpstr>
      <vt:lpstr>גורמים</vt:lpstr>
      <vt:lpstr>השפעות על הטבע של כניסת חיות בר לישובים</vt:lpstr>
      <vt:lpstr>מצגת של PowerPoint‏</vt:lpstr>
      <vt:lpstr>פתרונות</vt:lpstr>
      <vt:lpstr>פתרונות</vt:lpstr>
      <vt:lpstr>פתרונות – תנים בתל-אביב</vt:lpstr>
      <vt:lpstr>מצגת של PowerPoint‏</vt:lpstr>
      <vt:lpstr>מצגת של PowerPoint‏</vt:lpstr>
      <vt:lpstr>נשמור על חיות הבר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Yoav Sharaby</dc:creator>
  <cp:lastModifiedBy>מעין ברעם</cp:lastModifiedBy>
  <cp:revision>160</cp:revision>
  <dcterms:created xsi:type="dcterms:W3CDTF">2019-06-25T14:14:35Z</dcterms:created>
  <dcterms:modified xsi:type="dcterms:W3CDTF">2026-02-04T11:02:03Z</dcterms:modified>
</cp:coreProperties>
</file>